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483" r:id="rId5"/>
    <p:sldId id="451" r:id="rId6"/>
    <p:sldId id="481" r:id="rId7"/>
    <p:sldId id="482" r:id="rId8"/>
    <p:sldId id="461" r:id="rId9"/>
    <p:sldId id="474" r:id="rId10"/>
    <p:sldId id="476" r:id="rId11"/>
    <p:sldId id="47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00" kern="1200">
        <a:solidFill>
          <a:srgbClr val="FFFF00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rgbClr val="FFFF00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rgbClr val="FFFF00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rgbClr val="FFFF00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rgbClr val="FFFF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rgbClr val="FFFF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rgbClr val="FFFF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rgbClr val="FFFF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rgbClr val="FFFF00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FF"/>
    <a:srgbClr val="FF9999"/>
    <a:srgbClr val="FFFF66"/>
    <a:srgbClr val="FFCCFF"/>
    <a:srgbClr val="00FFFF"/>
    <a:srgbClr val="66FF33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3" autoAdjust="0"/>
    <p:restoredTop sz="83245" autoAdjust="0"/>
  </p:normalViewPr>
  <p:slideViewPr>
    <p:cSldViewPr>
      <p:cViewPr varScale="1">
        <p:scale>
          <a:sx n="61" d="100"/>
          <a:sy n="61" d="100"/>
        </p:scale>
        <p:origin x="1494" y="60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0FBC39-3752-4B0D-927B-E46CDC64AB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495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FB16D4-59CE-4F73-A2B3-7A0B31AD87F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7B810-7657-4D22-8C19-D8AC3B58AB1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DCF03E-2B73-4AE7-ABAA-51F2B94A6BB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8DB6F-5BF3-4FEA-BAF0-F4043720CB4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E57968-6EA9-40E8-8163-D9024C04899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52454-0332-44A0-B64F-18230691339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285750"/>
            <a:ext cx="549592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2" descr="Papyrus"/>
          <p:cNvSpPr>
            <a:spLocks noChangeArrowheads="1"/>
          </p:cNvSpPr>
          <p:nvPr/>
        </p:nvSpPr>
        <p:spPr bwMode="auto">
          <a:xfrm>
            <a:off x="446373" y="185627"/>
            <a:ext cx="4536504" cy="1919684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4800" dirty="0">
                <a:solidFill>
                  <a:srgbClr val="002060"/>
                </a:solidFill>
                <a:latin typeface="CCW Cursive Writing 24" panose="03050602040000000000" pitchFamily="66" charset="0"/>
              </a:rPr>
              <a:t>Inside a </a:t>
            </a:r>
          </a:p>
          <a:p>
            <a:pPr algn="ctr"/>
            <a:r>
              <a:rPr lang="en-GB" sz="4800" dirty="0">
                <a:solidFill>
                  <a:srgbClr val="002060"/>
                </a:solidFill>
                <a:latin typeface="CCW Cursive Writing 24" panose="03050602040000000000" pitchFamily="66" charset="0"/>
              </a:rPr>
              <a:t>Church</a:t>
            </a:r>
            <a:endParaRPr lang="en-US" sz="4800" dirty="0">
              <a:solidFill>
                <a:srgbClr val="002060"/>
              </a:solidFill>
              <a:latin typeface="CCW Cursive Writing 24" panose="03050602040000000000" pitchFamily="66" charset="0"/>
            </a:endParaRPr>
          </a:p>
        </p:txBody>
      </p:sp>
      <p:pic>
        <p:nvPicPr>
          <p:cNvPr id="1028" name="Picture 3" descr="C:\Documents and Settings\Chris\Local Settings\Temporary Internet Files\Content.IE5\8N4LFNBG\MCj0434848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212295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4" descr="C:\Documents and Settings\Chris\Local Settings\Temporary Internet Files\Content.IE5\OZ9G60AQ\MCj0415476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4071938"/>
            <a:ext cx="2071687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285750"/>
            <a:ext cx="5476875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2" descr="Papyrus"/>
          <p:cNvSpPr>
            <a:spLocks noChangeArrowheads="1"/>
          </p:cNvSpPr>
          <p:nvPr/>
        </p:nvSpPr>
        <p:spPr bwMode="auto">
          <a:xfrm>
            <a:off x="357188" y="285750"/>
            <a:ext cx="4000500" cy="714375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2000" dirty="0">
                <a:solidFill>
                  <a:srgbClr val="002060"/>
                </a:solidFill>
                <a:latin typeface="CCW Cursive Writing 24" panose="03050602040000000000" pitchFamily="66" charset="0"/>
              </a:rPr>
              <a:t>Parts of a Church</a:t>
            </a:r>
            <a:endParaRPr lang="en-US" sz="2000" dirty="0">
              <a:solidFill>
                <a:srgbClr val="002060"/>
              </a:solidFill>
              <a:latin typeface="CCW Cursive Writing 24" panose="03050602040000000000" pitchFamily="66" charset="0"/>
            </a:endParaRPr>
          </a:p>
        </p:txBody>
      </p:sp>
      <p:sp>
        <p:nvSpPr>
          <p:cNvPr id="2052" name="AutoShape 2" descr="Papyrus"/>
          <p:cNvSpPr>
            <a:spLocks noChangeArrowheads="1"/>
          </p:cNvSpPr>
          <p:nvPr/>
        </p:nvSpPr>
        <p:spPr bwMode="auto">
          <a:xfrm>
            <a:off x="6786563" y="1714500"/>
            <a:ext cx="1857375" cy="85725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700" dirty="0" smtClean="0">
                <a:solidFill>
                  <a:srgbClr val="002060"/>
                </a:solidFill>
                <a:latin typeface="CCW Cursive Writing 24" panose="03050602040000000000" pitchFamily="66" charset="0"/>
              </a:rPr>
              <a:t> The </a:t>
            </a:r>
            <a:r>
              <a:rPr lang="en-GB" sz="1700" dirty="0">
                <a:solidFill>
                  <a:srgbClr val="002060"/>
                </a:solidFill>
                <a:latin typeface="CCW Cursive Writing 24" panose="03050602040000000000" pitchFamily="66" charset="0"/>
              </a:rPr>
              <a:t>church </a:t>
            </a:r>
          </a:p>
          <a:p>
            <a:pPr algn="ctr"/>
            <a:r>
              <a:rPr lang="en-GB" sz="1700" dirty="0">
                <a:solidFill>
                  <a:srgbClr val="002060"/>
                </a:solidFill>
                <a:latin typeface="CCW Cursive Writing 24" panose="03050602040000000000" pitchFamily="66" charset="0"/>
              </a:rPr>
              <a:t>organ.</a:t>
            </a:r>
            <a:endParaRPr lang="en-US" sz="1700" dirty="0">
              <a:solidFill>
                <a:srgbClr val="002060"/>
              </a:solidFill>
              <a:latin typeface="CCW Cursive Writing 24" panose="03050602040000000000" pitchFamily="66" charset="0"/>
            </a:endParaRPr>
          </a:p>
        </p:txBody>
      </p:sp>
      <p:sp>
        <p:nvSpPr>
          <p:cNvPr id="2053" name="AutoShape 2" descr="Papyrus"/>
          <p:cNvSpPr>
            <a:spLocks noChangeArrowheads="1"/>
          </p:cNvSpPr>
          <p:nvPr/>
        </p:nvSpPr>
        <p:spPr bwMode="auto">
          <a:xfrm>
            <a:off x="6750844" y="2939144"/>
            <a:ext cx="2071688" cy="7143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dirty="0">
                <a:solidFill>
                  <a:srgbClr val="002060"/>
                </a:solidFill>
                <a:latin typeface="CCW Cursive Writing 24" panose="03050602040000000000" pitchFamily="66" charset="0"/>
              </a:rPr>
              <a:t>The altar.</a:t>
            </a:r>
            <a:endParaRPr lang="en-US" sz="1800" dirty="0">
              <a:solidFill>
                <a:srgbClr val="002060"/>
              </a:solidFill>
              <a:latin typeface="CCW Cursive Writing 24" panose="03050602040000000000" pitchFamily="66" charset="0"/>
            </a:endParaRPr>
          </a:p>
        </p:txBody>
      </p:sp>
      <p:sp>
        <p:nvSpPr>
          <p:cNvPr id="2054" name="AutoShape 2" descr="Papyrus"/>
          <p:cNvSpPr>
            <a:spLocks noChangeArrowheads="1"/>
          </p:cNvSpPr>
          <p:nvPr/>
        </p:nvSpPr>
        <p:spPr bwMode="auto">
          <a:xfrm>
            <a:off x="6643688" y="3929063"/>
            <a:ext cx="2286000" cy="928687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700" dirty="0">
                <a:solidFill>
                  <a:srgbClr val="002060"/>
                </a:solidFill>
                <a:latin typeface="CCW Cursive Writing 24" panose="03050602040000000000" pitchFamily="66" charset="0"/>
              </a:rPr>
              <a:t>Seats for the </a:t>
            </a:r>
          </a:p>
          <a:p>
            <a:pPr algn="ctr"/>
            <a:r>
              <a:rPr lang="en-GB" sz="1700" dirty="0">
                <a:solidFill>
                  <a:srgbClr val="002060"/>
                </a:solidFill>
                <a:latin typeface="CCW Cursive Writing 24" panose="03050602040000000000" pitchFamily="66" charset="0"/>
              </a:rPr>
              <a:t>church choir</a:t>
            </a:r>
            <a:endParaRPr lang="en-US" sz="1700" dirty="0">
              <a:solidFill>
                <a:srgbClr val="002060"/>
              </a:solidFill>
              <a:latin typeface="CCW Cursive Writing 24" panose="03050602040000000000" pitchFamily="66" charset="0"/>
            </a:endParaRPr>
          </a:p>
        </p:txBody>
      </p:sp>
      <p:sp>
        <p:nvSpPr>
          <p:cNvPr id="2055" name="AutoShape 2" descr="Papyrus"/>
          <p:cNvSpPr>
            <a:spLocks noChangeArrowheads="1"/>
          </p:cNvSpPr>
          <p:nvPr/>
        </p:nvSpPr>
        <p:spPr bwMode="auto">
          <a:xfrm>
            <a:off x="285750" y="2428875"/>
            <a:ext cx="2714625" cy="928688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700" dirty="0">
                <a:solidFill>
                  <a:srgbClr val="002060"/>
                </a:solidFill>
                <a:latin typeface="CCW Cursive Writing 24" panose="03050602040000000000" pitchFamily="66" charset="0"/>
              </a:rPr>
              <a:t>The pews where </a:t>
            </a:r>
          </a:p>
          <a:p>
            <a:pPr algn="ctr"/>
            <a:r>
              <a:rPr lang="en-GB" sz="1700" dirty="0">
                <a:solidFill>
                  <a:srgbClr val="002060"/>
                </a:solidFill>
                <a:latin typeface="CCW Cursive Writing 24" panose="03050602040000000000" pitchFamily="66" charset="0"/>
              </a:rPr>
              <a:t>the  public sit.</a:t>
            </a:r>
            <a:endParaRPr lang="en-US" sz="1700" dirty="0">
              <a:solidFill>
                <a:srgbClr val="002060"/>
              </a:solidFill>
              <a:latin typeface="CCW Cursive Writing 24" panose="03050602040000000000" pitchFamily="66" charset="0"/>
            </a:endParaRPr>
          </a:p>
        </p:txBody>
      </p:sp>
      <p:sp>
        <p:nvSpPr>
          <p:cNvPr id="2056" name="AutoShape 2" descr="Papyrus"/>
          <p:cNvSpPr>
            <a:spLocks noChangeArrowheads="1"/>
          </p:cNvSpPr>
          <p:nvPr/>
        </p:nvSpPr>
        <p:spPr bwMode="auto">
          <a:xfrm>
            <a:off x="285750" y="5929313"/>
            <a:ext cx="3206130" cy="5715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CCW Cursive Writing 24" panose="03050602040000000000" pitchFamily="66" charset="0"/>
              </a:rPr>
              <a:t>Stained glass window</a:t>
            </a:r>
            <a:r>
              <a:rPr lang="en-GB" sz="1400" dirty="0">
                <a:solidFill>
                  <a:srgbClr val="002060"/>
                </a:solidFill>
              </a:rPr>
              <a:t>.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057" name="AutoShape 2" descr="Papyrus"/>
          <p:cNvSpPr>
            <a:spLocks noChangeArrowheads="1"/>
          </p:cNvSpPr>
          <p:nvPr/>
        </p:nvSpPr>
        <p:spPr bwMode="auto">
          <a:xfrm>
            <a:off x="312284" y="1285081"/>
            <a:ext cx="3286125" cy="928688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700" dirty="0">
                <a:solidFill>
                  <a:srgbClr val="002060"/>
                </a:solidFill>
                <a:latin typeface="CCW Cursive Writing 24" panose="03050602040000000000" pitchFamily="66" charset="0"/>
              </a:rPr>
              <a:t>The pulpit. The </a:t>
            </a:r>
          </a:p>
          <a:p>
            <a:pPr algn="ctr"/>
            <a:r>
              <a:rPr lang="en-GB" sz="1700" dirty="0">
                <a:solidFill>
                  <a:srgbClr val="002060"/>
                </a:solidFill>
                <a:latin typeface="CCW Cursive Writing 24" panose="03050602040000000000" pitchFamily="66" charset="0"/>
              </a:rPr>
              <a:t>preacher talks here</a:t>
            </a:r>
            <a:endParaRPr lang="en-US" sz="1700" dirty="0">
              <a:solidFill>
                <a:srgbClr val="002060"/>
              </a:solidFill>
              <a:latin typeface="CCW Cursive Writing 24" panose="03050602040000000000" pitchFamily="66" charset="0"/>
            </a:endParaRPr>
          </a:p>
        </p:txBody>
      </p:sp>
      <p:sp>
        <p:nvSpPr>
          <p:cNvPr id="2058" name="AutoShape 2" descr="Papyrus"/>
          <p:cNvSpPr>
            <a:spLocks noChangeArrowheads="1"/>
          </p:cNvSpPr>
          <p:nvPr/>
        </p:nvSpPr>
        <p:spPr bwMode="auto">
          <a:xfrm>
            <a:off x="6643688" y="357188"/>
            <a:ext cx="2143125" cy="10001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700" dirty="0">
                <a:solidFill>
                  <a:srgbClr val="002060"/>
                </a:solidFill>
                <a:latin typeface="CCW Cursive Writing 24" panose="03050602040000000000" pitchFamily="66" charset="0"/>
              </a:rPr>
              <a:t>The steeple </a:t>
            </a:r>
          </a:p>
          <a:p>
            <a:pPr algn="ctr"/>
            <a:r>
              <a:rPr lang="en-GB" sz="1700" dirty="0">
                <a:solidFill>
                  <a:srgbClr val="002060"/>
                </a:solidFill>
                <a:latin typeface="CCW Cursive Writing 24" panose="03050602040000000000" pitchFamily="66" charset="0"/>
              </a:rPr>
              <a:t>and bells.</a:t>
            </a:r>
            <a:endParaRPr lang="en-US" sz="1700" dirty="0">
              <a:solidFill>
                <a:srgbClr val="002060"/>
              </a:solidFill>
              <a:latin typeface="CCW Cursive Writing 24" panose="03050602040000000000" pitchFamily="66" charset="0"/>
            </a:endParaRPr>
          </a:p>
        </p:txBody>
      </p:sp>
      <p:sp>
        <p:nvSpPr>
          <p:cNvPr id="2059" name="AutoShape 2" descr="Papyrus"/>
          <p:cNvSpPr>
            <a:spLocks noChangeArrowheads="1"/>
          </p:cNvSpPr>
          <p:nvPr/>
        </p:nvSpPr>
        <p:spPr bwMode="auto">
          <a:xfrm>
            <a:off x="4143375" y="5715000"/>
            <a:ext cx="3885009" cy="85725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700" dirty="0">
                <a:solidFill>
                  <a:srgbClr val="002060"/>
                </a:solidFill>
                <a:latin typeface="CCW Cursive Writing 24" panose="03050602040000000000" pitchFamily="66" charset="0"/>
              </a:rPr>
              <a:t>The main entrance is </a:t>
            </a:r>
          </a:p>
          <a:p>
            <a:pPr algn="ctr"/>
            <a:r>
              <a:rPr lang="en-GB" sz="1700" dirty="0">
                <a:solidFill>
                  <a:srgbClr val="002060"/>
                </a:solidFill>
                <a:latin typeface="CCW Cursive Writing 24" panose="03050602040000000000" pitchFamily="66" charset="0"/>
              </a:rPr>
              <a:t>often at the west.</a:t>
            </a:r>
            <a:endParaRPr lang="en-US" sz="1700" dirty="0">
              <a:solidFill>
                <a:srgbClr val="002060"/>
              </a:solidFill>
              <a:latin typeface="CCW Cursive Writing 24" panose="03050602040000000000" pitchFamily="66" charset="0"/>
            </a:endParaRPr>
          </a:p>
        </p:txBody>
      </p:sp>
      <p:cxnSp>
        <p:nvCxnSpPr>
          <p:cNvPr id="2060" name="Straight Arrow Connector 36"/>
          <p:cNvCxnSpPr>
            <a:cxnSpLocks noChangeShapeType="1"/>
            <a:stCxn id="2055" idx="3"/>
          </p:cNvCxnSpPr>
          <p:nvPr/>
        </p:nvCxnSpPr>
        <p:spPr bwMode="auto">
          <a:xfrm>
            <a:off x="3000375" y="2892425"/>
            <a:ext cx="1857375" cy="18224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061" name="Straight Arrow Connector 37"/>
          <p:cNvCxnSpPr>
            <a:cxnSpLocks noChangeShapeType="1"/>
            <a:stCxn id="2056" idx="0"/>
          </p:cNvCxnSpPr>
          <p:nvPr/>
        </p:nvCxnSpPr>
        <p:spPr bwMode="auto">
          <a:xfrm flipV="1">
            <a:off x="1888815" y="4572001"/>
            <a:ext cx="325748" cy="13573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062" name="Straight Arrow Connector 48"/>
          <p:cNvCxnSpPr>
            <a:cxnSpLocks noChangeShapeType="1"/>
            <a:stCxn id="2059" idx="1"/>
          </p:cNvCxnSpPr>
          <p:nvPr/>
        </p:nvCxnSpPr>
        <p:spPr bwMode="auto">
          <a:xfrm flipH="1" flipV="1">
            <a:off x="2571751" y="5572125"/>
            <a:ext cx="1571624" cy="5715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063" name="Straight Arrow Connector 52"/>
          <p:cNvCxnSpPr>
            <a:cxnSpLocks noChangeShapeType="1"/>
            <a:stCxn id="2057" idx="3"/>
          </p:cNvCxnSpPr>
          <p:nvPr/>
        </p:nvCxnSpPr>
        <p:spPr bwMode="auto">
          <a:xfrm>
            <a:off x="3598409" y="1748631"/>
            <a:ext cx="1071563" cy="217963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064" name="Straight Arrow Connector 55"/>
          <p:cNvCxnSpPr>
            <a:cxnSpLocks noChangeShapeType="1"/>
            <a:stCxn id="2058" idx="1"/>
          </p:cNvCxnSpPr>
          <p:nvPr/>
        </p:nvCxnSpPr>
        <p:spPr bwMode="auto">
          <a:xfrm rot="10800000" flipV="1">
            <a:off x="5214938" y="857250"/>
            <a:ext cx="1428750" cy="9286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065" name="Straight Arrow Connector 58"/>
          <p:cNvCxnSpPr>
            <a:cxnSpLocks noChangeShapeType="1"/>
            <a:stCxn id="2053" idx="1"/>
          </p:cNvCxnSpPr>
          <p:nvPr/>
        </p:nvCxnSpPr>
        <p:spPr bwMode="auto">
          <a:xfrm rot="10800000" flipV="1">
            <a:off x="6107907" y="3296331"/>
            <a:ext cx="642937" cy="2857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066" name="Straight Arrow Connector 61"/>
          <p:cNvCxnSpPr>
            <a:cxnSpLocks noChangeShapeType="1"/>
            <a:stCxn id="2052" idx="1"/>
          </p:cNvCxnSpPr>
          <p:nvPr/>
        </p:nvCxnSpPr>
        <p:spPr bwMode="auto">
          <a:xfrm rot="10800000" flipV="1">
            <a:off x="5572125" y="2143125"/>
            <a:ext cx="1214438" cy="12858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067" name="Straight Arrow Connector 64"/>
          <p:cNvCxnSpPr>
            <a:cxnSpLocks noChangeShapeType="1"/>
            <a:stCxn id="2054" idx="1"/>
          </p:cNvCxnSpPr>
          <p:nvPr/>
        </p:nvCxnSpPr>
        <p:spPr bwMode="auto">
          <a:xfrm rot="10800000">
            <a:off x="5857875" y="4071938"/>
            <a:ext cx="785813" cy="32226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layou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30213"/>
            <a:ext cx="8429625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ounded Rectangle 8"/>
          <p:cNvSpPr>
            <a:spLocks noChangeArrowheads="1"/>
          </p:cNvSpPr>
          <p:nvPr/>
        </p:nvSpPr>
        <p:spPr bwMode="auto">
          <a:xfrm>
            <a:off x="2714625" y="6286500"/>
            <a:ext cx="1857375" cy="3571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300">
                <a:solidFill>
                  <a:schemeClr val="tx1"/>
                </a:solidFill>
                <a:latin typeface="CCW Cursive Writing 24" panose="03050602040000000000" pitchFamily="66" charset="0"/>
              </a:rPr>
              <a:t>South Porch</a:t>
            </a:r>
            <a:endParaRPr lang="en-US" sz="1300">
              <a:solidFill>
                <a:schemeClr val="tx1"/>
              </a:solidFill>
              <a:latin typeface="CCW Cursive Writing 24" panose="03050602040000000000" pitchFamily="66" charset="0"/>
            </a:endParaRPr>
          </a:p>
        </p:txBody>
      </p:sp>
      <p:sp>
        <p:nvSpPr>
          <p:cNvPr id="3076" name="Rounded Rectangle 9"/>
          <p:cNvSpPr>
            <a:spLocks noChangeArrowheads="1"/>
          </p:cNvSpPr>
          <p:nvPr/>
        </p:nvSpPr>
        <p:spPr bwMode="auto">
          <a:xfrm>
            <a:off x="857250" y="1285875"/>
            <a:ext cx="1857375" cy="3571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300">
                <a:solidFill>
                  <a:schemeClr val="tx1"/>
                </a:solidFill>
                <a:latin typeface="CCW Cursive Writing 24" panose="03050602040000000000" pitchFamily="66" charset="0"/>
              </a:rPr>
              <a:t>Clergy Vestry</a:t>
            </a:r>
            <a:endParaRPr lang="en-US" sz="1300">
              <a:solidFill>
                <a:schemeClr val="tx1"/>
              </a:solidFill>
              <a:latin typeface="CCW Cursive Writing 24" panose="03050602040000000000" pitchFamily="66" charset="0"/>
            </a:endParaRPr>
          </a:p>
        </p:txBody>
      </p:sp>
      <p:sp>
        <p:nvSpPr>
          <p:cNvPr id="3077" name="Rounded Rectangle 10"/>
          <p:cNvSpPr>
            <a:spLocks noChangeArrowheads="1"/>
          </p:cNvSpPr>
          <p:nvPr/>
        </p:nvSpPr>
        <p:spPr bwMode="auto">
          <a:xfrm>
            <a:off x="3000375" y="4429125"/>
            <a:ext cx="1857375" cy="3571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300">
                <a:solidFill>
                  <a:schemeClr val="tx1"/>
                </a:solidFill>
                <a:latin typeface="CCW Cursive Writing 24" panose="03050602040000000000" pitchFamily="66" charset="0"/>
              </a:rPr>
              <a:t>South Aisle</a:t>
            </a:r>
            <a:endParaRPr lang="en-US" sz="1300">
              <a:solidFill>
                <a:schemeClr val="tx1"/>
              </a:solidFill>
              <a:latin typeface="CCW Cursive Writing 24" panose="03050602040000000000" pitchFamily="66" charset="0"/>
            </a:endParaRPr>
          </a:p>
        </p:txBody>
      </p:sp>
      <p:sp>
        <p:nvSpPr>
          <p:cNvPr id="3078" name="Rounded Rectangle 11"/>
          <p:cNvSpPr>
            <a:spLocks noChangeArrowheads="1"/>
          </p:cNvSpPr>
          <p:nvPr/>
        </p:nvSpPr>
        <p:spPr bwMode="auto">
          <a:xfrm>
            <a:off x="2928938" y="2286000"/>
            <a:ext cx="1857375" cy="3571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300">
                <a:solidFill>
                  <a:schemeClr val="tx1"/>
                </a:solidFill>
                <a:latin typeface="CCW Cursive Writing 24" panose="03050602040000000000" pitchFamily="66" charset="0"/>
              </a:rPr>
              <a:t>North Aisle</a:t>
            </a:r>
            <a:endParaRPr lang="en-US" sz="1300">
              <a:solidFill>
                <a:schemeClr val="tx1"/>
              </a:solidFill>
              <a:latin typeface="CCW Cursive Writing 24" panose="03050602040000000000" pitchFamily="66" charset="0"/>
            </a:endParaRPr>
          </a:p>
        </p:txBody>
      </p:sp>
      <p:sp>
        <p:nvSpPr>
          <p:cNvPr id="3079" name="Rounded Rectangle 12"/>
          <p:cNvSpPr>
            <a:spLocks noChangeArrowheads="1"/>
          </p:cNvSpPr>
          <p:nvPr/>
        </p:nvSpPr>
        <p:spPr bwMode="auto">
          <a:xfrm>
            <a:off x="5072063" y="2357438"/>
            <a:ext cx="1000125" cy="3571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300">
                <a:solidFill>
                  <a:schemeClr val="tx1"/>
                </a:solidFill>
                <a:latin typeface="CCW Cursive Writing 24" panose="03050602040000000000" pitchFamily="66" charset="0"/>
              </a:rPr>
              <a:t>Pulpit</a:t>
            </a:r>
            <a:endParaRPr lang="en-US" sz="1300">
              <a:solidFill>
                <a:schemeClr val="tx1"/>
              </a:solidFill>
              <a:latin typeface="CCW Cursive Writing 24" panose="03050602040000000000" pitchFamily="66" charset="0"/>
            </a:endParaRPr>
          </a:p>
        </p:txBody>
      </p:sp>
      <p:sp>
        <p:nvSpPr>
          <p:cNvPr id="3080" name="Rounded Rectangle 13"/>
          <p:cNvSpPr>
            <a:spLocks noChangeArrowheads="1"/>
          </p:cNvSpPr>
          <p:nvPr/>
        </p:nvSpPr>
        <p:spPr bwMode="auto">
          <a:xfrm>
            <a:off x="7500938" y="3500438"/>
            <a:ext cx="928687" cy="3571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300">
                <a:solidFill>
                  <a:schemeClr val="tx1"/>
                </a:solidFill>
                <a:latin typeface="CCW Cursive Writing 24" panose="03050602040000000000" pitchFamily="66" charset="0"/>
              </a:rPr>
              <a:t>Altar</a:t>
            </a:r>
            <a:endParaRPr lang="en-US" sz="1300">
              <a:solidFill>
                <a:schemeClr val="tx1"/>
              </a:solidFill>
              <a:latin typeface="CCW Cursive Writing 24" panose="03050602040000000000" pitchFamily="66" charset="0"/>
            </a:endParaRPr>
          </a:p>
        </p:txBody>
      </p:sp>
      <p:sp>
        <p:nvSpPr>
          <p:cNvPr id="3081" name="Rounded Rectangle 14"/>
          <p:cNvSpPr>
            <a:spLocks noChangeArrowheads="1"/>
          </p:cNvSpPr>
          <p:nvPr/>
        </p:nvSpPr>
        <p:spPr bwMode="auto">
          <a:xfrm>
            <a:off x="5715000" y="5000625"/>
            <a:ext cx="1357313" cy="4286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300">
                <a:solidFill>
                  <a:schemeClr val="tx1"/>
                </a:solidFill>
                <a:latin typeface="CCW Cursive Writing 24" panose="03050602040000000000" pitchFamily="66" charset="0"/>
              </a:rPr>
              <a:t>Lectern</a:t>
            </a:r>
            <a:endParaRPr lang="en-US" sz="1300">
              <a:solidFill>
                <a:schemeClr val="tx1"/>
              </a:solidFill>
              <a:latin typeface="CCW Cursive Writing 24" panose="03050602040000000000" pitchFamily="66" charset="0"/>
            </a:endParaRPr>
          </a:p>
        </p:txBody>
      </p:sp>
      <p:sp>
        <p:nvSpPr>
          <p:cNvPr id="3082" name="Rounded Rectangle 15"/>
          <p:cNvSpPr>
            <a:spLocks noChangeArrowheads="1"/>
          </p:cNvSpPr>
          <p:nvPr/>
        </p:nvSpPr>
        <p:spPr bwMode="auto">
          <a:xfrm>
            <a:off x="1714500" y="4786313"/>
            <a:ext cx="1071563" cy="3571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300">
                <a:solidFill>
                  <a:schemeClr val="tx1"/>
                </a:solidFill>
                <a:latin typeface="CCW Cursive Writing 24" panose="03050602040000000000" pitchFamily="66" charset="0"/>
              </a:rPr>
              <a:t>Font</a:t>
            </a:r>
            <a:endParaRPr lang="en-US" sz="1300">
              <a:solidFill>
                <a:schemeClr val="tx1"/>
              </a:solidFill>
              <a:latin typeface="CCW Cursive Writing 24" panose="03050602040000000000" pitchFamily="66" charset="0"/>
            </a:endParaRPr>
          </a:p>
        </p:txBody>
      </p:sp>
      <p:sp>
        <p:nvSpPr>
          <p:cNvPr id="3083" name="Rounded Rectangle 16"/>
          <p:cNvSpPr>
            <a:spLocks noChangeArrowheads="1"/>
          </p:cNvSpPr>
          <p:nvPr/>
        </p:nvSpPr>
        <p:spPr bwMode="auto">
          <a:xfrm>
            <a:off x="6357938" y="3286125"/>
            <a:ext cx="1000125" cy="3571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300">
                <a:solidFill>
                  <a:schemeClr val="tx1"/>
                </a:solidFill>
                <a:latin typeface="CCW Cursive Writing 24" panose="03050602040000000000" pitchFamily="66" charset="0"/>
              </a:rPr>
              <a:t>Choir</a:t>
            </a:r>
            <a:endParaRPr lang="en-US" sz="1300">
              <a:solidFill>
                <a:schemeClr val="tx1"/>
              </a:solidFill>
              <a:latin typeface="CCW Cursive Writing 24" panose="03050602040000000000" pitchFamily="66" charset="0"/>
            </a:endParaRPr>
          </a:p>
        </p:txBody>
      </p:sp>
      <p:sp>
        <p:nvSpPr>
          <p:cNvPr id="3084" name="Rounded Rectangle 17"/>
          <p:cNvSpPr>
            <a:spLocks noChangeArrowheads="1"/>
          </p:cNvSpPr>
          <p:nvPr/>
        </p:nvSpPr>
        <p:spPr bwMode="auto">
          <a:xfrm>
            <a:off x="214313" y="4143375"/>
            <a:ext cx="1500187" cy="4286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300">
                <a:solidFill>
                  <a:schemeClr val="tx1"/>
                </a:solidFill>
                <a:latin typeface="CCW Cursive Writing 24" panose="03050602040000000000" pitchFamily="66" charset="0"/>
              </a:rPr>
              <a:t>West Porch</a:t>
            </a:r>
            <a:endParaRPr lang="en-US" sz="1300">
              <a:solidFill>
                <a:schemeClr val="tx1"/>
              </a:solidFill>
              <a:latin typeface="CCW Cursive Writing 24" panose="03050602040000000000" pitchFamily="66" charset="0"/>
            </a:endParaRPr>
          </a:p>
        </p:txBody>
      </p:sp>
      <p:sp>
        <p:nvSpPr>
          <p:cNvPr id="3085" name="AutoShape 2" descr="Papyrus"/>
          <p:cNvSpPr>
            <a:spLocks noChangeArrowheads="1"/>
          </p:cNvSpPr>
          <p:nvPr/>
        </p:nvSpPr>
        <p:spPr bwMode="auto">
          <a:xfrm>
            <a:off x="4643438" y="285750"/>
            <a:ext cx="4071937" cy="10001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CW Cursive Writing 24" panose="03050602040000000000" pitchFamily="66" charset="0"/>
              </a:rPr>
              <a:t>Bird’s Eye View of a </a:t>
            </a:r>
            <a:br>
              <a:rPr lang="en-GB" sz="2000" dirty="0">
                <a:solidFill>
                  <a:srgbClr val="002060"/>
                </a:solidFill>
                <a:latin typeface="CCW Cursive Writing 24" panose="03050602040000000000" pitchFamily="66" charset="0"/>
              </a:rPr>
            </a:br>
            <a:r>
              <a:rPr lang="en-GB" sz="2000" dirty="0">
                <a:solidFill>
                  <a:srgbClr val="002060"/>
                </a:solidFill>
                <a:latin typeface="CCW Cursive Writing 24" panose="03050602040000000000" pitchFamily="66" charset="0"/>
              </a:rPr>
              <a:t>Typical Church</a:t>
            </a:r>
            <a:endParaRPr lang="en-US" sz="2000" dirty="0">
              <a:solidFill>
                <a:srgbClr val="002060"/>
              </a:solidFill>
              <a:latin typeface="CCW Cursive Writing 24" panose="0305060204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Papyrus"/>
          <p:cNvSpPr>
            <a:spLocks noChangeArrowheads="1"/>
          </p:cNvSpPr>
          <p:nvPr/>
        </p:nvSpPr>
        <p:spPr bwMode="auto">
          <a:xfrm>
            <a:off x="428625" y="428625"/>
            <a:ext cx="4786313" cy="10001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CW Cursive Writing 24" panose="03050602040000000000" pitchFamily="66" charset="0"/>
              </a:rPr>
              <a:t>Inside a Church</a:t>
            </a:r>
          </a:p>
        </p:txBody>
      </p:sp>
      <p:sp>
        <p:nvSpPr>
          <p:cNvPr id="4099" name="Rounded Rectangle 23"/>
          <p:cNvSpPr>
            <a:spLocks noChangeArrowheads="1"/>
          </p:cNvSpPr>
          <p:nvPr/>
        </p:nvSpPr>
        <p:spPr bwMode="auto">
          <a:xfrm>
            <a:off x="357188" y="1857375"/>
            <a:ext cx="4572000" cy="15716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sz="2200">
                <a:solidFill>
                  <a:srgbClr val="002060"/>
                </a:solidFill>
                <a:latin typeface="CCW Cursive Writing 24" panose="03050602040000000000" pitchFamily="66" charset="0"/>
              </a:rPr>
              <a:t>The main focus inside a church is the altar or holy table. </a:t>
            </a:r>
            <a:endParaRPr lang="en-US" sz="2200">
              <a:latin typeface="CCW Cursive Writing 24" panose="03050602040000000000" pitchFamily="66" charset="0"/>
            </a:endParaRPr>
          </a:p>
        </p:txBody>
      </p:sp>
      <p:sp>
        <p:nvSpPr>
          <p:cNvPr id="4100" name="Rounded Rectangle 24"/>
          <p:cNvSpPr>
            <a:spLocks noChangeArrowheads="1"/>
          </p:cNvSpPr>
          <p:nvPr/>
        </p:nvSpPr>
        <p:spPr bwMode="auto">
          <a:xfrm>
            <a:off x="3995936" y="3571875"/>
            <a:ext cx="4719439" cy="292893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sz="1800" dirty="0">
                <a:solidFill>
                  <a:srgbClr val="002060"/>
                </a:solidFill>
                <a:latin typeface="CCW Cursive Writing 24" panose="03050602040000000000" pitchFamily="66" charset="0"/>
              </a:rPr>
              <a:t>There are rows of chairs or benches in the middle of the church, facing the </a:t>
            </a:r>
            <a:r>
              <a:rPr lang="en-GB" sz="1800" dirty="0">
                <a:solidFill>
                  <a:schemeClr val="tx1"/>
                </a:solidFill>
                <a:latin typeface="CCW Cursive Writing 24" panose="03050602040000000000" pitchFamily="66" charset="0"/>
              </a:rPr>
              <a:t>altar. These are called pews. </a:t>
            </a:r>
            <a:r>
              <a:rPr lang="en-GB" sz="1800" dirty="0" smtClean="0">
                <a:solidFill>
                  <a:schemeClr val="tx1"/>
                </a:solidFill>
                <a:latin typeface="CCW Cursive Writing 24" panose="03050602040000000000" pitchFamily="66" charset="0"/>
              </a:rPr>
              <a:t>You might see hassocks on the pew. </a:t>
            </a:r>
            <a:r>
              <a:rPr lang="en-GB" sz="1800" dirty="0" smtClean="0">
                <a:solidFill>
                  <a:schemeClr val="tx1"/>
                </a:solidFill>
                <a:latin typeface="CCW Cursive Writing 24" panose="03050602040000000000" pitchFamily="66" charset="0"/>
              </a:rPr>
              <a:t>These</a:t>
            </a:r>
            <a:r>
              <a:rPr lang="en-US" sz="1800" dirty="0" smtClean="0">
                <a:solidFill>
                  <a:schemeClr val="tx1"/>
                </a:solidFill>
              </a:rPr>
              <a:t>are small, padded rectangular boxes with no legs which some Christians groups use in church to rest their knees, usually to pray. </a:t>
            </a:r>
            <a:endParaRPr lang="en-GB" sz="1800" dirty="0">
              <a:solidFill>
                <a:schemeClr val="tx1"/>
              </a:solidFill>
              <a:latin typeface="CCW Cursive Writing 24" panose="03050602040000000000" pitchFamily="66" charset="0"/>
            </a:endParaRPr>
          </a:p>
        </p:txBody>
      </p:sp>
      <p:pic>
        <p:nvPicPr>
          <p:cNvPr id="410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571500"/>
            <a:ext cx="34448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3563173"/>
            <a:ext cx="2487761" cy="188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>
            <a:spLocks noChangeArrowheads="1"/>
          </p:cNvSpPr>
          <p:nvPr/>
        </p:nvSpPr>
        <p:spPr bwMode="auto">
          <a:xfrm rot="10800000">
            <a:off x="4786313" y="2214563"/>
            <a:ext cx="658812" cy="571500"/>
          </a:xfrm>
          <a:prstGeom prst="rightArrow">
            <a:avLst>
              <a:gd name="adj1" fmla="val 50000"/>
              <a:gd name="adj2" fmla="val 49948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200">
              <a:latin typeface="CCW Cursive Writing 24" panose="03050602040000000000" pitchFamily="66" charset="0"/>
            </a:endParaRPr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>
            <a:off x="3203848" y="4149080"/>
            <a:ext cx="658812" cy="571500"/>
          </a:xfrm>
          <a:prstGeom prst="rightArrow">
            <a:avLst>
              <a:gd name="adj1" fmla="val 50000"/>
              <a:gd name="adj2" fmla="val 4994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200">
              <a:solidFill>
                <a:srgbClr val="FF0000"/>
              </a:solidFill>
              <a:latin typeface="CCW Cursive Writing 24" panose="03050602040000000000" pitchFamily="66" charset="0"/>
            </a:endParaRPr>
          </a:p>
        </p:txBody>
      </p:sp>
      <p:pic>
        <p:nvPicPr>
          <p:cNvPr id="1026" name="Picture 2" descr="Kneeler - Wikip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910" y="5224635"/>
            <a:ext cx="1696629" cy="127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Papyrus"/>
          <p:cNvSpPr>
            <a:spLocks noChangeArrowheads="1"/>
          </p:cNvSpPr>
          <p:nvPr/>
        </p:nvSpPr>
        <p:spPr bwMode="auto">
          <a:xfrm>
            <a:off x="285750" y="357188"/>
            <a:ext cx="5357813" cy="85725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CW Cursive Writing 24" panose="03050602040000000000" pitchFamily="66" charset="0"/>
              </a:rPr>
              <a:t>Inside a Church</a:t>
            </a:r>
          </a:p>
        </p:txBody>
      </p:sp>
      <p:sp>
        <p:nvSpPr>
          <p:cNvPr id="5123" name="Rounded Rectangle 25"/>
          <p:cNvSpPr>
            <a:spLocks noChangeArrowheads="1"/>
          </p:cNvSpPr>
          <p:nvPr/>
        </p:nvSpPr>
        <p:spPr bwMode="auto">
          <a:xfrm>
            <a:off x="5786438" y="357188"/>
            <a:ext cx="3071812" cy="20002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sz="2200" dirty="0">
                <a:solidFill>
                  <a:srgbClr val="002060"/>
                </a:solidFill>
                <a:latin typeface="CCW Cursive Writing 24" panose="03050602040000000000" pitchFamily="66" charset="0"/>
              </a:rPr>
              <a:t>The priest preaches to the church from the pulpit. </a:t>
            </a:r>
          </a:p>
        </p:txBody>
      </p:sp>
      <p:pic>
        <p:nvPicPr>
          <p:cNvPr id="512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2571750"/>
            <a:ext cx="25082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1571625"/>
            <a:ext cx="4216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ounded Rectangle 27"/>
          <p:cNvSpPr>
            <a:spLocks noChangeArrowheads="1"/>
          </p:cNvSpPr>
          <p:nvPr/>
        </p:nvSpPr>
        <p:spPr bwMode="auto">
          <a:xfrm>
            <a:off x="285750" y="4714875"/>
            <a:ext cx="4572000" cy="15716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sz="2200">
                <a:solidFill>
                  <a:srgbClr val="002060"/>
                </a:solidFill>
                <a:latin typeface="CCW Cursive Writing 24" panose="03050602040000000000" pitchFamily="66" charset="0"/>
              </a:rPr>
              <a:t>The choir often sit at their own pews, away from the congregation. </a:t>
            </a:r>
          </a:p>
          <a:p>
            <a:endParaRPr lang="en-US" sz="2200">
              <a:solidFill>
                <a:srgbClr val="002060"/>
              </a:solidFill>
              <a:latin typeface="CCW Cursive Writing 24" panose="03050602040000000000" pitchFamily="66" charset="0"/>
            </a:endParaRPr>
          </a:p>
        </p:txBody>
      </p:sp>
      <p:sp>
        <p:nvSpPr>
          <p:cNvPr id="5127" name="Right Arrow 28"/>
          <p:cNvSpPr>
            <a:spLocks noChangeArrowheads="1"/>
          </p:cNvSpPr>
          <p:nvPr/>
        </p:nvSpPr>
        <p:spPr bwMode="auto">
          <a:xfrm rot="5400000">
            <a:off x="2242343" y="4187032"/>
            <a:ext cx="658813" cy="571500"/>
          </a:xfrm>
          <a:prstGeom prst="rightArrow">
            <a:avLst>
              <a:gd name="adj1" fmla="val 50000"/>
              <a:gd name="adj2" fmla="val 49948"/>
            </a:avLst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200">
              <a:solidFill>
                <a:srgbClr val="00FFFF"/>
              </a:solidFill>
              <a:latin typeface="CCW Cursive Writing 24" panose="03050602040000000000" pitchFamily="66" charset="0"/>
            </a:endParaRPr>
          </a:p>
        </p:txBody>
      </p:sp>
      <p:sp>
        <p:nvSpPr>
          <p:cNvPr id="5128" name="Right Arrow 29"/>
          <p:cNvSpPr>
            <a:spLocks noChangeArrowheads="1"/>
          </p:cNvSpPr>
          <p:nvPr/>
        </p:nvSpPr>
        <p:spPr bwMode="auto">
          <a:xfrm rot="5400000">
            <a:off x="6957219" y="2385219"/>
            <a:ext cx="658812" cy="571500"/>
          </a:xfrm>
          <a:prstGeom prst="rightArrow">
            <a:avLst>
              <a:gd name="adj1" fmla="val 50000"/>
              <a:gd name="adj2" fmla="val 49948"/>
            </a:avLst>
          </a:prstGeom>
          <a:solidFill>
            <a:srgbClr val="FF99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200">
              <a:solidFill>
                <a:srgbClr val="00FFFF"/>
              </a:solidFill>
              <a:latin typeface="CCW Cursive Writing 24" panose="0305060204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Papyrus"/>
          <p:cNvSpPr>
            <a:spLocks noChangeArrowheads="1"/>
          </p:cNvSpPr>
          <p:nvPr/>
        </p:nvSpPr>
        <p:spPr bwMode="auto">
          <a:xfrm>
            <a:off x="2143125" y="285750"/>
            <a:ext cx="5357813" cy="85725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CW Cursive Writing 24" panose="03050602040000000000" pitchFamily="66" charset="0"/>
              </a:rPr>
              <a:t>Inside a Church</a:t>
            </a:r>
          </a:p>
        </p:txBody>
      </p:sp>
      <p:sp>
        <p:nvSpPr>
          <p:cNvPr id="6147" name="Rounded Rectangle 19"/>
          <p:cNvSpPr>
            <a:spLocks noChangeArrowheads="1"/>
          </p:cNvSpPr>
          <p:nvPr/>
        </p:nvSpPr>
        <p:spPr bwMode="auto">
          <a:xfrm>
            <a:off x="285750" y="4429124"/>
            <a:ext cx="5214938" cy="21875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sz="2200" dirty="0">
                <a:solidFill>
                  <a:srgbClr val="002060"/>
                </a:solidFill>
                <a:latin typeface="CCW Cursive Writing 24" panose="03050602040000000000" pitchFamily="66" charset="0"/>
              </a:rPr>
              <a:t>Churches have many candles which are lit during services. The smoke is said to rise like prayers to heaven. </a:t>
            </a:r>
          </a:p>
          <a:p>
            <a:endParaRPr lang="en-US" sz="2200" dirty="0">
              <a:solidFill>
                <a:srgbClr val="002060"/>
              </a:solidFill>
              <a:latin typeface="CCW Cursive Writing 24" panose="03050602040000000000" pitchFamily="66" charset="0"/>
            </a:endParaRPr>
          </a:p>
        </p:txBody>
      </p:sp>
      <p:sp>
        <p:nvSpPr>
          <p:cNvPr id="6148" name="Rounded Rectangle 22"/>
          <p:cNvSpPr>
            <a:spLocks noChangeArrowheads="1"/>
          </p:cNvSpPr>
          <p:nvPr/>
        </p:nvSpPr>
        <p:spPr bwMode="auto">
          <a:xfrm>
            <a:off x="4429125" y="1500188"/>
            <a:ext cx="4357688" cy="21431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sz="2200">
                <a:solidFill>
                  <a:srgbClr val="002060"/>
                </a:solidFill>
                <a:latin typeface="CCW Cursive Writing 24" panose="03050602040000000000" pitchFamily="66" charset="0"/>
              </a:rPr>
              <a:t>Most churches have an organ, often near the front, or high up at the rear of the church. </a:t>
            </a:r>
          </a:p>
          <a:p>
            <a:endParaRPr lang="en-US" sz="2200">
              <a:solidFill>
                <a:srgbClr val="002060"/>
              </a:solidFill>
              <a:latin typeface="CCW Cursive Writing 24" panose="03050602040000000000" pitchFamily="66" charset="0"/>
            </a:endParaRPr>
          </a:p>
        </p:txBody>
      </p:sp>
      <p:pic>
        <p:nvPicPr>
          <p:cNvPr id="614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401763"/>
            <a:ext cx="4140200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ight Arrow 26"/>
          <p:cNvSpPr>
            <a:spLocks noChangeArrowheads="1"/>
          </p:cNvSpPr>
          <p:nvPr/>
        </p:nvSpPr>
        <p:spPr bwMode="auto">
          <a:xfrm>
            <a:off x="3857625" y="2286000"/>
            <a:ext cx="658813" cy="571500"/>
          </a:xfrm>
          <a:prstGeom prst="rightArrow">
            <a:avLst>
              <a:gd name="adj1" fmla="val 50000"/>
              <a:gd name="adj2" fmla="val 4994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200">
              <a:solidFill>
                <a:srgbClr val="FF0000"/>
              </a:solidFill>
              <a:latin typeface="CCW Cursive Writing 24" panose="03050602040000000000" pitchFamily="66" charset="0"/>
            </a:endParaRPr>
          </a:p>
        </p:txBody>
      </p:sp>
      <p:pic>
        <p:nvPicPr>
          <p:cNvPr id="6151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697288"/>
            <a:ext cx="3117850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ight Arrow 28"/>
          <p:cNvSpPr>
            <a:spLocks noChangeArrowheads="1"/>
          </p:cNvSpPr>
          <p:nvPr/>
        </p:nvSpPr>
        <p:spPr bwMode="auto">
          <a:xfrm rot="10800000">
            <a:off x="5357813" y="5143500"/>
            <a:ext cx="658812" cy="571500"/>
          </a:xfrm>
          <a:prstGeom prst="rightArrow">
            <a:avLst>
              <a:gd name="adj1" fmla="val 50000"/>
              <a:gd name="adj2" fmla="val 49948"/>
            </a:avLst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200">
              <a:solidFill>
                <a:srgbClr val="00FFFF"/>
              </a:solidFill>
              <a:latin typeface="CCW Cursive Writing 24" panose="0305060204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3143250" y="4429125"/>
            <a:ext cx="2714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>
                <a:solidFill>
                  <a:srgbClr val="00FFFF"/>
                </a:solidFill>
                <a:latin typeface="CCW Cursive Writing 24" panose="03050602040000000000" pitchFamily="66" charset="0"/>
              </a:rPr>
              <a:t> </a:t>
            </a:r>
          </a:p>
        </p:txBody>
      </p:sp>
      <p:sp>
        <p:nvSpPr>
          <p:cNvPr id="7171" name="Rounded Rectangle 19"/>
          <p:cNvSpPr>
            <a:spLocks noChangeArrowheads="1"/>
          </p:cNvSpPr>
          <p:nvPr/>
        </p:nvSpPr>
        <p:spPr bwMode="auto">
          <a:xfrm>
            <a:off x="571500" y="5429250"/>
            <a:ext cx="5357813" cy="10001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sz="1800">
                <a:solidFill>
                  <a:srgbClr val="002060"/>
                </a:solidFill>
                <a:latin typeface="CCW Cursive Writing 24" panose="03050602040000000000" pitchFamily="66" charset="0"/>
              </a:rPr>
              <a:t>This is the font. Babies get baptised with water from the font.  </a:t>
            </a:r>
            <a:endParaRPr lang="en-US" sz="1800">
              <a:solidFill>
                <a:srgbClr val="002060"/>
              </a:solidFill>
              <a:latin typeface="CCW Cursive Writing 24" panose="03050602040000000000" pitchFamily="66" charset="0"/>
            </a:endParaRPr>
          </a:p>
        </p:txBody>
      </p:sp>
      <p:sp>
        <p:nvSpPr>
          <p:cNvPr id="7172" name="Rounded Rectangle 23"/>
          <p:cNvSpPr>
            <a:spLocks noChangeArrowheads="1"/>
          </p:cNvSpPr>
          <p:nvPr/>
        </p:nvSpPr>
        <p:spPr bwMode="auto">
          <a:xfrm>
            <a:off x="3000375" y="3429000"/>
            <a:ext cx="3000375" cy="192834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rgbClr val="002060"/>
                </a:solidFill>
                <a:latin typeface="CCW Cursive Writing 24" panose="03050602040000000000" pitchFamily="66" charset="0"/>
              </a:rPr>
              <a:t>This is a chalice. The wine for communion is put in this special cup.  </a:t>
            </a:r>
          </a:p>
          <a:p>
            <a:endParaRPr lang="en-US" sz="1800" dirty="0">
              <a:solidFill>
                <a:srgbClr val="002060"/>
              </a:solidFill>
              <a:latin typeface="CCW Cursive Writing 24" panose="03050602040000000000" pitchFamily="66" charset="0"/>
            </a:endParaRPr>
          </a:p>
        </p:txBody>
      </p:sp>
      <p:sp>
        <p:nvSpPr>
          <p:cNvPr id="7173" name="Rounded Rectangle 24"/>
          <p:cNvSpPr>
            <a:spLocks noChangeArrowheads="1"/>
          </p:cNvSpPr>
          <p:nvPr/>
        </p:nvSpPr>
        <p:spPr bwMode="auto">
          <a:xfrm>
            <a:off x="2786063" y="1316492"/>
            <a:ext cx="3357562" cy="196963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rgbClr val="002060"/>
                </a:solidFill>
                <a:latin typeface="CCW Cursive Writing 24" panose="03050602040000000000" pitchFamily="66" charset="0"/>
              </a:rPr>
              <a:t>This is a lectern. The Bible is put on the lectern for people to read from.</a:t>
            </a:r>
            <a:endParaRPr lang="en-US" sz="1800">
              <a:solidFill>
                <a:srgbClr val="002060"/>
              </a:solidFill>
              <a:latin typeface="CCW Cursive Writing 24" panose="03050602040000000000" pitchFamily="66" charset="0"/>
            </a:endParaRPr>
          </a:p>
        </p:txBody>
      </p:sp>
      <p:pic>
        <p:nvPicPr>
          <p:cNvPr id="7174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3429000"/>
            <a:ext cx="2857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ight Arrow 26"/>
          <p:cNvSpPr>
            <a:spLocks noChangeArrowheads="1"/>
          </p:cNvSpPr>
          <p:nvPr/>
        </p:nvSpPr>
        <p:spPr bwMode="auto">
          <a:xfrm rot="9461375">
            <a:off x="5656263" y="5461000"/>
            <a:ext cx="658812" cy="571500"/>
          </a:xfrm>
          <a:prstGeom prst="rightArrow">
            <a:avLst>
              <a:gd name="adj1" fmla="val 50000"/>
              <a:gd name="adj2" fmla="val 49948"/>
            </a:avLst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FFFF"/>
              </a:solidFill>
              <a:latin typeface="CCW Cursive Writing 24" panose="03050602040000000000" pitchFamily="66" charset="0"/>
            </a:endParaRPr>
          </a:p>
        </p:txBody>
      </p:sp>
      <p:pic>
        <p:nvPicPr>
          <p:cNvPr id="717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285750"/>
            <a:ext cx="257175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Right Arrow 27"/>
          <p:cNvSpPr>
            <a:spLocks noChangeArrowheads="1"/>
          </p:cNvSpPr>
          <p:nvPr/>
        </p:nvSpPr>
        <p:spPr bwMode="auto">
          <a:xfrm rot="9618075">
            <a:off x="5792788" y="1736725"/>
            <a:ext cx="658812" cy="571500"/>
          </a:xfrm>
          <a:prstGeom prst="rightArrow">
            <a:avLst>
              <a:gd name="adj1" fmla="val 50000"/>
              <a:gd name="adj2" fmla="val 49948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92D050"/>
              </a:solidFill>
              <a:latin typeface="CCW Cursive Writing 24" panose="03050602040000000000" pitchFamily="66" charset="0"/>
            </a:endParaRPr>
          </a:p>
        </p:txBody>
      </p:sp>
      <p:pic>
        <p:nvPicPr>
          <p:cNvPr id="7178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1285875"/>
            <a:ext cx="23241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AutoShape 2" descr="Papyrus"/>
          <p:cNvSpPr>
            <a:spLocks noChangeArrowheads="1"/>
          </p:cNvSpPr>
          <p:nvPr/>
        </p:nvSpPr>
        <p:spPr bwMode="auto">
          <a:xfrm>
            <a:off x="357188" y="357188"/>
            <a:ext cx="5357812" cy="85725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CW Cursive Writing 24" panose="03050602040000000000" pitchFamily="66" charset="0"/>
              </a:rPr>
              <a:t>Inside a Church</a:t>
            </a:r>
          </a:p>
        </p:txBody>
      </p:sp>
      <p:sp>
        <p:nvSpPr>
          <p:cNvPr id="7180" name="Right Arrow 29"/>
          <p:cNvSpPr>
            <a:spLocks noChangeArrowheads="1"/>
          </p:cNvSpPr>
          <p:nvPr/>
        </p:nvSpPr>
        <p:spPr bwMode="auto">
          <a:xfrm rot="1176699">
            <a:off x="2285998" y="3699199"/>
            <a:ext cx="658813" cy="571500"/>
          </a:xfrm>
          <a:prstGeom prst="rightArrow">
            <a:avLst>
              <a:gd name="adj1" fmla="val 50000"/>
              <a:gd name="adj2" fmla="val 4994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FF0000"/>
              </a:solidFill>
              <a:latin typeface="CCW Cursive Writing 24" panose="0305060204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3" y="1857375"/>
            <a:ext cx="42545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MSSN01074A0000[1].wav">
            <a:hlinkClick r:id="" action="ppaction://media"/>
          </p:cNvPr>
          <p:cNvPicPr>
            <a:picLocks noRot="1" noChangeAspect="1"/>
          </p:cNvPicPr>
          <p:nvPr>
            <a:wavAudioFile r:embed="rId1" name="MSSN01074A0000[1]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5" y="4214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MSj00746880000[1].wav">
            <a:hlinkClick r:id="" action="ppaction://media"/>
          </p:cNvPr>
          <p:cNvPicPr>
            <a:picLocks noRot="1" noChangeAspect="1"/>
          </p:cNvPicPr>
          <p:nvPr>
            <a:wavAudioFile r:embed="rId2" name="MSj00746880000[1]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63" y="2143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2" descr="Papyrus"/>
          <p:cNvSpPr>
            <a:spLocks noChangeArrowheads="1"/>
          </p:cNvSpPr>
          <p:nvPr/>
        </p:nvSpPr>
        <p:spPr bwMode="auto">
          <a:xfrm>
            <a:off x="357188" y="428625"/>
            <a:ext cx="4929187" cy="10001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CW Cursive Writing 24" panose="03050602040000000000" pitchFamily="66" charset="0"/>
              </a:rPr>
              <a:t>Inside a Church</a:t>
            </a:r>
          </a:p>
        </p:txBody>
      </p:sp>
      <p:sp>
        <p:nvSpPr>
          <p:cNvPr id="8198" name="Rounded Rectangle 13"/>
          <p:cNvSpPr>
            <a:spLocks noChangeArrowheads="1"/>
          </p:cNvSpPr>
          <p:nvPr/>
        </p:nvSpPr>
        <p:spPr bwMode="auto">
          <a:xfrm>
            <a:off x="571500" y="4857750"/>
            <a:ext cx="5000625" cy="15716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sz="2000">
                <a:solidFill>
                  <a:srgbClr val="002060"/>
                </a:solidFill>
                <a:latin typeface="CCW Cursive Writing 24" panose="03050602040000000000" pitchFamily="66" charset="0"/>
              </a:rPr>
              <a:t>Church bells are rung on special occasions or to tell people to come to church. </a:t>
            </a:r>
          </a:p>
          <a:p>
            <a:endParaRPr lang="en-US" sz="2000">
              <a:solidFill>
                <a:srgbClr val="002060"/>
              </a:solidFill>
              <a:latin typeface="CCW Cursive Writing 24" panose="03050602040000000000" pitchFamily="66" charset="0"/>
            </a:endParaRPr>
          </a:p>
        </p:txBody>
      </p:sp>
      <p:sp>
        <p:nvSpPr>
          <p:cNvPr id="8199" name="Rounded Rectangle 14"/>
          <p:cNvSpPr>
            <a:spLocks noChangeArrowheads="1"/>
          </p:cNvSpPr>
          <p:nvPr/>
        </p:nvSpPr>
        <p:spPr bwMode="auto">
          <a:xfrm>
            <a:off x="5500688" y="285750"/>
            <a:ext cx="3357562" cy="192881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2060"/>
                </a:solidFill>
                <a:latin typeface="CCW Cursive Writing 24" panose="03050602040000000000" pitchFamily="66" charset="0"/>
              </a:rPr>
              <a:t>The stained glass windows often tell a story from the Bible.</a:t>
            </a:r>
          </a:p>
          <a:p>
            <a:endParaRPr lang="en-US" sz="2000">
              <a:solidFill>
                <a:srgbClr val="002060"/>
              </a:solidFill>
              <a:latin typeface="CCW Cursive Writing 24" panose="03050602040000000000" pitchFamily="66" charset="0"/>
            </a:endParaRPr>
          </a:p>
        </p:txBody>
      </p:sp>
      <p:pic>
        <p:nvPicPr>
          <p:cNvPr id="8200" name="Picture 16" descr="window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50" y="2428875"/>
            <a:ext cx="2500313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ight Arrow 17"/>
          <p:cNvSpPr>
            <a:spLocks noChangeArrowheads="1"/>
          </p:cNvSpPr>
          <p:nvPr/>
        </p:nvSpPr>
        <p:spPr bwMode="auto">
          <a:xfrm rot="16200000">
            <a:off x="2742406" y="4329907"/>
            <a:ext cx="658813" cy="571500"/>
          </a:xfrm>
          <a:prstGeom prst="rightArrow">
            <a:avLst>
              <a:gd name="adj1" fmla="val 50000"/>
              <a:gd name="adj2" fmla="val 49948"/>
            </a:avLst>
          </a:prstGeom>
          <a:solidFill>
            <a:schemeClr val="accent5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>
              <a:latin typeface="CCW Cursive Writing 24" panose="03050602040000000000" pitchFamily="66" charset="0"/>
            </a:endParaRPr>
          </a:p>
        </p:txBody>
      </p:sp>
      <p:sp>
        <p:nvSpPr>
          <p:cNvPr id="8202" name="Right Arrow 19"/>
          <p:cNvSpPr>
            <a:spLocks noChangeArrowheads="1"/>
          </p:cNvSpPr>
          <p:nvPr/>
        </p:nvSpPr>
        <p:spPr bwMode="auto">
          <a:xfrm rot="5400000">
            <a:off x="6885781" y="2186782"/>
            <a:ext cx="658813" cy="571500"/>
          </a:xfrm>
          <a:prstGeom prst="rightArrow">
            <a:avLst>
              <a:gd name="adj1" fmla="val 50000"/>
              <a:gd name="adj2" fmla="val 49948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CCW Cursive Writing 24" panose="0305060204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48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00E1B92E1DF46AEF2CA688E836341" ma:contentTypeVersion="13" ma:contentTypeDescription="Create a new document." ma:contentTypeScope="" ma:versionID="ffc5daf5a8a085a92f30f6e90f7cf383">
  <xsd:schema xmlns:xsd="http://www.w3.org/2001/XMLSchema" xmlns:xs="http://www.w3.org/2001/XMLSchema" xmlns:p="http://schemas.microsoft.com/office/2006/metadata/properties" xmlns:ns2="f32ffe3e-7b98-4dee-8789-54d5fe7bd2fa" xmlns:ns3="ec80117c-dedc-4e51-8d66-38c2ee995186" targetNamespace="http://schemas.microsoft.com/office/2006/metadata/properties" ma:root="true" ma:fieldsID="f2cccd4aa73fb67e86339c2160040da4" ns2:_="" ns3:_="">
    <xsd:import namespace="f32ffe3e-7b98-4dee-8789-54d5fe7bd2fa"/>
    <xsd:import namespace="ec80117c-dedc-4e51-8d66-38c2ee995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2ffe3e-7b98-4dee-8789-54d5fe7bd2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80117c-dedc-4e51-8d66-38c2ee995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93115D-BB0C-49E5-944D-27B3B8F6CE2F}"/>
</file>

<file path=customXml/itemProps2.xml><?xml version="1.0" encoding="utf-8"?>
<ds:datastoreItem xmlns:ds="http://schemas.openxmlformats.org/officeDocument/2006/customXml" ds:itemID="{ABE9BC3F-2201-4A41-8244-70ED1D69D41B}">
  <ds:schemaRefs>
    <ds:schemaRef ds:uri="http://purl.org/dc/terms/"/>
    <ds:schemaRef ds:uri="http://schemas.microsoft.com/office/2006/documentManagement/types"/>
    <ds:schemaRef ds:uri="f32ffe3e-7b98-4dee-8789-54d5fe7bd2fa"/>
    <ds:schemaRef ds:uri="http://purl.org/dc/dcmitype/"/>
    <ds:schemaRef ds:uri="http://www.w3.org/XML/1998/namespace"/>
    <ds:schemaRef ds:uri="http://purl.org/dc/elements/1.1/"/>
    <ds:schemaRef ds:uri="ec80117c-dedc-4e51-8d66-38c2ee995186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D6A4044-FC3D-492F-8637-D23554753B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9317</TotalTime>
  <Words>306</Words>
  <Application>Microsoft Office PowerPoint</Application>
  <PresentationFormat>On-screen Show (4:3)</PresentationFormat>
  <Paragraphs>51</Paragraphs>
  <Slides>8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CCW Cursive Writing 24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Inside a Church</dc:title>
  <dc:creator>Chris Richards</dc:creator>
  <cp:lastModifiedBy>Vanessa Dale</cp:lastModifiedBy>
  <cp:revision>1670</cp:revision>
  <dcterms:created xsi:type="dcterms:W3CDTF">2007-03-14T06:12:25Z</dcterms:created>
  <dcterms:modified xsi:type="dcterms:W3CDTF">2022-02-16T15:41:38Z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0x0101006B000E1B92E1DF46AEF2CA688E836341</vt:lpwstr>
  </property>
</Properties>
</file>